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37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102E"/>
          </a:solidFill>
          <a:ln>
            <a:solidFill>
              <a:srgbClr val="C410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5074920" y="164592"/>
            <a:ext cx="6675120" cy="658368"/>
          </a:xfrm>
          <a:prstGeom prst="roundRect">
            <a:avLst/>
          </a:prstGeom>
          <a:solidFill>
            <a:srgbClr val="FCF7F7"/>
          </a:solidFill>
          <a:ln>
            <a:solidFill>
              <a:srgbClr val="C410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230368" y="228600"/>
            <a:ext cx="310896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200" b="1" dirty="0">
                <a:solidFill>
                  <a:srgbClr val="C4102E"/>
                </a:solidFill>
                <a:latin typeface="Aptos"/>
              </a:rPr>
              <a:t>ADD RELEVANT SDG GOAL ICONS
COVERED BY THIS PAPER</a:t>
            </a:r>
          </a:p>
        </p:txBody>
      </p:sp>
      <p:sp>
        <p:nvSpPr>
          <p:cNvPr id="10" name="Oval 9"/>
          <p:cNvSpPr/>
          <p:nvPr/>
        </p:nvSpPr>
        <p:spPr>
          <a:xfrm>
            <a:off x="8366760" y="246888"/>
            <a:ext cx="365760" cy="365760"/>
          </a:xfrm>
          <a:prstGeom prst="ellipse">
            <a:avLst/>
          </a:prstGeom>
          <a:solidFill>
            <a:srgbClr val="F0F0F0"/>
          </a:solidFill>
          <a:ln>
            <a:solidFill>
              <a:srgbClr val="C410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366760" y="256032"/>
            <a:ext cx="365760" cy="3200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700" b="1">
                <a:solidFill>
                  <a:srgbClr val="C4102E"/>
                </a:solidFill>
                <a:latin typeface="Aptos"/>
              </a:rPr>
              <a:t>SDG</a:t>
            </a:r>
          </a:p>
        </p:txBody>
      </p:sp>
      <p:sp>
        <p:nvSpPr>
          <p:cNvPr id="12" name="Oval 11"/>
          <p:cNvSpPr/>
          <p:nvPr/>
        </p:nvSpPr>
        <p:spPr>
          <a:xfrm>
            <a:off x="8869680" y="246888"/>
            <a:ext cx="365760" cy="365760"/>
          </a:xfrm>
          <a:prstGeom prst="ellipse">
            <a:avLst/>
          </a:prstGeom>
          <a:solidFill>
            <a:srgbClr val="F0F0F0"/>
          </a:solidFill>
          <a:ln>
            <a:solidFill>
              <a:srgbClr val="C410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869680" y="256032"/>
            <a:ext cx="365760" cy="3200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700" b="1">
                <a:solidFill>
                  <a:srgbClr val="C4102E"/>
                </a:solidFill>
                <a:latin typeface="Aptos"/>
              </a:rPr>
              <a:t>SDG</a:t>
            </a:r>
          </a:p>
        </p:txBody>
      </p:sp>
      <p:sp>
        <p:nvSpPr>
          <p:cNvPr id="14" name="Oval 13"/>
          <p:cNvSpPr/>
          <p:nvPr/>
        </p:nvSpPr>
        <p:spPr>
          <a:xfrm>
            <a:off x="9372600" y="246888"/>
            <a:ext cx="365760" cy="365760"/>
          </a:xfrm>
          <a:prstGeom prst="ellipse">
            <a:avLst/>
          </a:prstGeom>
          <a:solidFill>
            <a:srgbClr val="F0F0F0"/>
          </a:solidFill>
          <a:ln>
            <a:solidFill>
              <a:srgbClr val="C410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372600" y="256032"/>
            <a:ext cx="365760" cy="3200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700" b="1">
                <a:solidFill>
                  <a:srgbClr val="C4102E"/>
                </a:solidFill>
                <a:latin typeface="Aptos"/>
              </a:rPr>
              <a:t>SDG</a:t>
            </a:r>
          </a:p>
        </p:txBody>
      </p:sp>
      <p:sp>
        <p:nvSpPr>
          <p:cNvPr id="16" name="Oval 15"/>
          <p:cNvSpPr/>
          <p:nvPr/>
        </p:nvSpPr>
        <p:spPr>
          <a:xfrm>
            <a:off x="9875520" y="246888"/>
            <a:ext cx="365760" cy="365760"/>
          </a:xfrm>
          <a:prstGeom prst="ellipse">
            <a:avLst/>
          </a:prstGeom>
          <a:solidFill>
            <a:srgbClr val="F0F0F0"/>
          </a:solidFill>
          <a:ln>
            <a:solidFill>
              <a:srgbClr val="C410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875520" y="256032"/>
            <a:ext cx="365760" cy="3200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700" b="1">
                <a:solidFill>
                  <a:srgbClr val="C4102E"/>
                </a:solidFill>
                <a:latin typeface="Aptos"/>
              </a:rPr>
              <a:t>SDG</a:t>
            </a:r>
          </a:p>
        </p:txBody>
      </p:sp>
      <p:sp>
        <p:nvSpPr>
          <p:cNvPr id="18" name="Oval 17"/>
          <p:cNvSpPr/>
          <p:nvPr/>
        </p:nvSpPr>
        <p:spPr>
          <a:xfrm>
            <a:off x="10378440" y="246888"/>
            <a:ext cx="365760" cy="365760"/>
          </a:xfrm>
          <a:prstGeom prst="ellipse">
            <a:avLst/>
          </a:prstGeom>
          <a:solidFill>
            <a:srgbClr val="F0F0F0"/>
          </a:solidFill>
          <a:ln>
            <a:solidFill>
              <a:srgbClr val="C410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0378440" y="256032"/>
            <a:ext cx="365760" cy="3200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700" b="1">
                <a:solidFill>
                  <a:srgbClr val="C4102E"/>
                </a:solidFill>
                <a:latin typeface="Aptos"/>
              </a:rPr>
              <a:t>SDG</a:t>
            </a:r>
          </a:p>
        </p:txBody>
      </p:sp>
      <p:sp>
        <p:nvSpPr>
          <p:cNvPr id="20" name="Oval 19"/>
          <p:cNvSpPr/>
          <p:nvPr/>
        </p:nvSpPr>
        <p:spPr>
          <a:xfrm>
            <a:off x="10881360" y="246888"/>
            <a:ext cx="365760" cy="365760"/>
          </a:xfrm>
          <a:prstGeom prst="ellipse">
            <a:avLst/>
          </a:prstGeom>
          <a:solidFill>
            <a:srgbClr val="F0F0F0"/>
          </a:solidFill>
          <a:ln>
            <a:solidFill>
              <a:srgbClr val="C410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0881360" y="256032"/>
            <a:ext cx="365760" cy="3200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700" b="1">
                <a:solidFill>
                  <a:srgbClr val="C4102E"/>
                </a:solidFill>
                <a:latin typeface="Aptos"/>
              </a:rPr>
              <a:t>SDG</a:t>
            </a:r>
          </a:p>
        </p:txBody>
      </p:sp>
      <p:sp>
        <p:nvSpPr>
          <p:cNvPr id="31" name="Rectangle 30"/>
          <p:cNvSpPr/>
          <p:nvPr/>
        </p:nvSpPr>
        <p:spPr>
          <a:xfrm>
            <a:off x="0" y="6407266"/>
            <a:ext cx="12191695" cy="450734"/>
          </a:xfrm>
          <a:prstGeom prst="rect">
            <a:avLst/>
          </a:prstGeom>
          <a:solidFill>
            <a:srgbClr val="1E2328"/>
          </a:solidFill>
          <a:ln>
            <a:solidFill>
              <a:srgbClr val="1E23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54864" y="6558474"/>
            <a:ext cx="9927718" cy="40011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r>
              <a:rPr sz="1000" b="1" dirty="0">
                <a:solidFill>
                  <a:schemeClr val="bg1"/>
                </a:solidFill>
                <a:latin typeface="Aptos"/>
              </a:rPr>
              <a:t>L</a:t>
            </a:r>
            <a:r>
              <a:rPr lang="en-MY" sz="1000" b="1" dirty="0">
                <a:solidFill>
                  <a:schemeClr val="bg1"/>
                </a:solidFill>
                <a:latin typeface="Aptos"/>
              </a:rPr>
              <a:t>INC </a:t>
            </a:r>
            <a:r>
              <a:rPr sz="1000" b="1" dirty="0">
                <a:solidFill>
                  <a:schemeClr val="bg1"/>
                </a:solidFill>
                <a:latin typeface="Aptos"/>
              </a:rPr>
              <a:t>2026</a:t>
            </a:r>
            <a:r>
              <a:rPr lang="en-MY" sz="1000" b="1" dirty="0">
                <a:solidFill>
                  <a:schemeClr val="bg1"/>
                </a:solidFill>
                <a:latin typeface="Aptos"/>
              </a:rPr>
              <a:t> : </a:t>
            </a:r>
            <a:r>
              <a:rPr lang="en-US" sz="1000" b="1" dirty="0">
                <a:solidFill>
                  <a:schemeClr val="bg1"/>
                </a:solidFill>
                <a:latin typeface="Aptos"/>
              </a:rPr>
              <a:t>Nursing for a Sustainable Future: Innovation, Resilience, Health Equity and Global Action towards the Sustainable Development Goals ( NSF – SDG 2026 )</a:t>
            </a:r>
          </a:p>
          <a:p>
            <a:pPr algn="l"/>
            <a:endParaRPr sz="1000" b="1" dirty="0">
              <a:solidFill>
                <a:schemeClr val="bg1"/>
              </a:solidFill>
              <a:latin typeface="Aptos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0033349" y="6592216"/>
            <a:ext cx="2061782" cy="2308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r"/>
            <a:r>
              <a:rPr sz="900" b="1" dirty="0">
                <a:solidFill>
                  <a:srgbClr val="FFFFFF"/>
                </a:solidFill>
                <a:latin typeface="Aptos"/>
              </a:rPr>
              <a:t>24–25 NOVEMBER 2026  | MALAYSIA</a:t>
            </a:r>
          </a:p>
        </p:txBody>
      </p:sp>
      <p:sp>
        <p:nvSpPr>
          <p:cNvPr id="38" name="Title 37">
            <a:extLst>
              <a:ext uri="{FF2B5EF4-FFF2-40B4-BE49-F238E27FC236}">
                <a16:creationId xmlns:a16="http://schemas.microsoft.com/office/drawing/2014/main" id="{3AB38036-D16F-8604-EB4C-D61580C238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68880" y="1792594"/>
            <a:ext cx="7772400" cy="1470025"/>
          </a:xfrm>
        </p:spPr>
        <p:txBody>
          <a:bodyPr/>
          <a:lstStyle/>
          <a:p>
            <a:endParaRPr lang="en-MY" dirty="0"/>
          </a:p>
        </p:txBody>
      </p:sp>
      <p:sp>
        <p:nvSpPr>
          <p:cNvPr id="39" name="Subtitle 38">
            <a:extLst>
              <a:ext uri="{FF2B5EF4-FFF2-40B4-BE49-F238E27FC236}">
                <a16:creationId xmlns:a16="http://schemas.microsoft.com/office/drawing/2014/main" id="{81CC27E2-A0C9-24C7-5295-214EC337F6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49328" y="3413827"/>
            <a:ext cx="6400800" cy="1752600"/>
          </a:xfrm>
        </p:spPr>
        <p:txBody>
          <a:bodyPr/>
          <a:lstStyle/>
          <a:p>
            <a:endParaRPr lang="en-MY"/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0A947DEB-871A-B3FB-06EA-82C5014D99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8728" y="56596"/>
            <a:ext cx="1833372" cy="888201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37D55E43-CE00-35AD-4060-69A7EA2FBB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154" y="101188"/>
            <a:ext cx="2052414" cy="85859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102E"/>
          </a:solidFill>
          <a:ln>
            <a:solidFill>
              <a:srgbClr val="C410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5074920" y="164592"/>
            <a:ext cx="6675120" cy="658368"/>
          </a:xfrm>
          <a:prstGeom prst="roundRect">
            <a:avLst/>
          </a:prstGeom>
          <a:solidFill>
            <a:srgbClr val="FCF7F7"/>
          </a:solidFill>
          <a:ln>
            <a:solidFill>
              <a:srgbClr val="C410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230368" y="228600"/>
            <a:ext cx="310896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200" b="1">
                <a:solidFill>
                  <a:srgbClr val="C4102E"/>
                </a:solidFill>
                <a:latin typeface="Aptos"/>
              </a:rPr>
              <a:t>ADD RELEVANT SDG GOAL ICONS
COVERED BY THIS PAPER</a:t>
            </a:r>
          </a:p>
        </p:txBody>
      </p:sp>
      <p:sp>
        <p:nvSpPr>
          <p:cNvPr id="10" name="Oval 9"/>
          <p:cNvSpPr/>
          <p:nvPr/>
        </p:nvSpPr>
        <p:spPr>
          <a:xfrm>
            <a:off x="8366760" y="246888"/>
            <a:ext cx="365760" cy="365760"/>
          </a:xfrm>
          <a:prstGeom prst="ellipse">
            <a:avLst/>
          </a:prstGeom>
          <a:solidFill>
            <a:srgbClr val="F0F0F0"/>
          </a:solidFill>
          <a:ln>
            <a:solidFill>
              <a:srgbClr val="C410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366760" y="256032"/>
            <a:ext cx="365760" cy="3200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700" b="1">
                <a:solidFill>
                  <a:srgbClr val="C4102E"/>
                </a:solidFill>
                <a:latin typeface="Aptos"/>
              </a:rPr>
              <a:t>SDG</a:t>
            </a:r>
          </a:p>
        </p:txBody>
      </p:sp>
      <p:sp>
        <p:nvSpPr>
          <p:cNvPr id="12" name="Oval 11"/>
          <p:cNvSpPr/>
          <p:nvPr/>
        </p:nvSpPr>
        <p:spPr>
          <a:xfrm>
            <a:off x="8869680" y="246888"/>
            <a:ext cx="365760" cy="365760"/>
          </a:xfrm>
          <a:prstGeom prst="ellipse">
            <a:avLst/>
          </a:prstGeom>
          <a:solidFill>
            <a:srgbClr val="F0F0F0"/>
          </a:solidFill>
          <a:ln>
            <a:solidFill>
              <a:srgbClr val="C410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869680" y="256032"/>
            <a:ext cx="365760" cy="3200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700" b="1">
                <a:solidFill>
                  <a:srgbClr val="C4102E"/>
                </a:solidFill>
                <a:latin typeface="Aptos"/>
              </a:rPr>
              <a:t>SDG</a:t>
            </a:r>
          </a:p>
        </p:txBody>
      </p:sp>
      <p:sp>
        <p:nvSpPr>
          <p:cNvPr id="14" name="Oval 13"/>
          <p:cNvSpPr/>
          <p:nvPr/>
        </p:nvSpPr>
        <p:spPr>
          <a:xfrm>
            <a:off x="9372600" y="246888"/>
            <a:ext cx="365760" cy="365760"/>
          </a:xfrm>
          <a:prstGeom prst="ellipse">
            <a:avLst/>
          </a:prstGeom>
          <a:solidFill>
            <a:srgbClr val="F0F0F0"/>
          </a:solidFill>
          <a:ln>
            <a:solidFill>
              <a:srgbClr val="C410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372600" y="256032"/>
            <a:ext cx="365760" cy="3200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700" b="1">
                <a:solidFill>
                  <a:srgbClr val="C4102E"/>
                </a:solidFill>
                <a:latin typeface="Aptos"/>
              </a:rPr>
              <a:t>SDG</a:t>
            </a:r>
          </a:p>
        </p:txBody>
      </p:sp>
      <p:sp>
        <p:nvSpPr>
          <p:cNvPr id="16" name="Oval 15"/>
          <p:cNvSpPr/>
          <p:nvPr/>
        </p:nvSpPr>
        <p:spPr>
          <a:xfrm>
            <a:off x="9875520" y="246888"/>
            <a:ext cx="365760" cy="365760"/>
          </a:xfrm>
          <a:prstGeom prst="ellipse">
            <a:avLst/>
          </a:prstGeom>
          <a:solidFill>
            <a:srgbClr val="F0F0F0"/>
          </a:solidFill>
          <a:ln>
            <a:solidFill>
              <a:srgbClr val="C410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875520" y="256032"/>
            <a:ext cx="365760" cy="3200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700" b="1">
                <a:solidFill>
                  <a:srgbClr val="C4102E"/>
                </a:solidFill>
                <a:latin typeface="Aptos"/>
              </a:rPr>
              <a:t>SDG</a:t>
            </a:r>
          </a:p>
        </p:txBody>
      </p:sp>
      <p:sp>
        <p:nvSpPr>
          <p:cNvPr id="18" name="Oval 17"/>
          <p:cNvSpPr/>
          <p:nvPr/>
        </p:nvSpPr>
        <p:spPr>
          <a:xfrm>
            <a:off x="10378440" y="246888"/>
            <a:ext cx="365760" cy="365760"/>
          </a:xfrm>
          <a:prstGeom prst="ellipse">
            <a:avLst/>
          </a:prstGeom>
          <a:solidFill>
            <a:srgbClr val="F0F0F0"/>
          </a:solidFill>
          <a:ln>
            <a:solidFill>
              <a:srgbClr val="C410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0378440" y="256032"/>
            <a:ext cx="365760" cy="3200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700" b="1">
                <a:solidFill>
                  <a:srgbClr val="C4102E"/>
                </a:solidFill>
                <a:latin typeface="Aptos"/>
              </a:rPr>
              <a:t>SDG</a:t>
            </a:r>
          </a:p>
        </p:txBody>
      </p:sp>
      <p:sp>
        <p:nvSpPr>
          <p:cNvPr id="20" name="Oval 19"/>
          <p:cNvSpPr/>
          <p:nvPr/>
        </p:nvSpPr>
        <p:spPr>
          <a:xfrm>
            <a:off x="10881360" y="246888"/>
            <a:ext cx="365760" cy="365760"/>
          </a:xfrm>
          <a:prstGeom prst="ellipse">
            <a:avLst/>
          </a:prstGeom>
          <a:solidFill>
            <a:srgbClr val="F0F0F0"/>
          </a:solidFill>
          <a:ln>
            <a:solidFill>
              <a:srgbClr val="C410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0881360" y="256032"/>
            <a:ext cx="365760" cy="3200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700" b="1">
                <a:solidFill>
                  <a:srgbClr val="C4102E"/>
                </a:solidFill>
                <a:latin typeface="Aptos"/>
              </a:rPr>
              <a:t>SDG</a:t>
            </a:r>
          </a:p>
        </p:txBody>
      </p:sp>
      <p:sp>
        <p:nvSpPr>
          <p:cNvPr id="33" name="Rectangle 32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E2328"/>
          </a:solidFill>
          <a:ln>
            <a:solidFill>
              <a:srgbClr val="1E23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1C3DE57-5F47-6EA5-1D84-F9A8303BEDC8}"/>
              </a:ext>
            </a:extLst>
          </p:cNvPr>
          <p:cNvSpPr txBox="1"/>
          <p:nvPr/>
        </p:nvSpPr>
        <p:spPr>
          <a:xfrm>
            <a:off x="54864" y="6558474"/>
            <a:ext cx="9613529" cy="40011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r>
              <a:rPr sz="1000" b="1" dirty="0">
                <a:solidFill>
                  <a:schemeClr val="bg1"/>
                </a:solidFill>
                <a:latin typeface="Aptos"/>
              </a:rPr>
              <a:t>L</a:t>
            </a:r>
            <a:r>
              <a:rPr lang="en-MY" sz="1000" b="1" dirty="0">
                <a:solidFill>
                  <a:schemeClr val="bg1"/>
                </a:solidFill>
                <a:latin typeface="Aptos"/>
              </a:rPr>
              <a:t>INC </a:t>
            </a:r>
            <a:r>
              <a:rPr sz="1000" b="1" dirty="0">
                <a:solidFill>
                  <a:schemeClr val="bg1"/>
                </a:solidFill>
                <a:latin typeface="Aptos"/>
              </a:rPr>
              <a:t>2026</a:t>
            </a:r>
            <a:r>
              <a:rPr lang="en-MY" sz="1000" b="1" dirty="0">
                <a:solidFill>
                  <a:schemeClr val="bg1"/>
                </a:solidFill>
                <a:latin typeface="Aptos"/>
              </a:rPr>
              <a:t>: </a:t>
            </a:r>
            <a:r>
              <a:rPr lang="en-US" sz="1000" b="1" dirty="0">
                <a:solidFill>
                  <a:schemeClr val="bg1"/>
                </a:solidFill>
                <a:latin typeface="Aptos"/>
              </a:rPr>
              <a:t>Nursing for a Sustainable Future: Innovation, Resilience, Health Equity and Global Action towards the Sustainable Development Goals ( NSF – SDG 2026 )</a:t>
            </a:r>
          </a:p>
          <a:p>
            <a:pPr algn="l"/>
            <a:endParaRPr sz="1000" b="1" dirty="0">
              <a:solidFill>
                <a:schemeClr val="bg1"/>
              </a:solidFill>
              <a:latin typeface="Aptos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623CCC4-510D-AF2E-E227-F5A30245BF3F}"/>
              </a:ext>
            </a:extLst>
          </p:cNvPr>
          <p:cNvSpPr txBox="1"/>
          <p:nvPr/>
        </p:nvSpPr>
        <p:spPr>
          <a:xfrm>
            <a:off x="10033349" y="6592216"/>
            <a:ext cx="2061782" cy="2308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r"/>
            <a:r>
              <a:rPr sz="900" b="1" dirty="0">
                <a:solidFill>
                  <a:srgbClr val="FFFFFF"/>
                </a:solidFill>
                <a:latin typeface="Aptos"/>
              </a:rPr>
              <a:t>24–25 NOVEMBER 2026  | MALAYSIA</a:t>
            </a:r>
          </a:p>
        </p:txBody>
      </p:sp>
      <p:sp>
        <p:nvSpPr>
          <p:cNvPr id="41" name="Title 40">
            <a:extLst>
              <a:ext uri="{FF2B5EF4-FFF2-40B4-BE49-F238E27FC236}">
                <a16:creationId xmlns:a16="http://schemas.microsoft.com/office/drawing/2014/main" id="{9D7B40B4-5086-5887-33B9-7F673D038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417638"/>
            <a:ext cx="11462084" cy="1143000"/>
          </a:xfrm>
        </p:spPr>
        <p:txBody>
          <a:bodyPr/>
          <a:lstStyle/>
          <a:p>
            <a:endParaRPr lang="en-MY" dirty="0"/>
          </a:p>
        </p:txBody>
      </p:sp>
      <p:sp>
        <p:nvSpPr>
          <p:cNvPr id="42" name="Content Placeholder 41">
            <a:extLst>
              <a:ext uri="{FF2B5EF4-FFF2-40B4-BE49-F238E27FC236}">
                <a16:creationId xmlns:a16="http://schemas.microsoft.com/office/drawing/2014/main" id="{7B30C097-C718-5071-2BA5-A88A6342C9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954149"/>
            <a:ext cx="11462084" cy="3318636"/>
          </a:xfrm>
        </p:spPr>
        <p:txBody>
          <a:bodyPr/>
          <a:lstStyle/>
          <a:p>
            <a:endParaRPr lang="en-MY"/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5149BBF0-FD43-CF3D-D001-18C2E82AF7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8728" y="56596"/>
            <a:ext cx="1833372" cy="888201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89ACA31C-8EB9-FE41-4EDF-F0C63E97C7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154" y="101188"/>
            <a:ext cx="2052414" cy="85859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102</Words>
  <Application>Microsoft Office PowerPoint</Application>
  <PresentationFormat>Widescreen</PresentationFormat>
  <Paragraphs>18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Arial</vt:lpstr>
      <vt:lpstr>Calibri</vt:lpstr>
      <vt:lpstr>Office Theme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Troy Dilun</dc:creator>
  <cp:keywords/>
  <dc:description>generated using python-pptx</dc:description>
  <cp:lastModifiedBy>Troy Dilun</cp:lastModifiedBy>
  <cp:revision>2</cp:revision>
  <dcterms:created xsi:type="dcterms:W3CDTF">2013-01-27T09:14:16Z</dcterms:created>
  <dcterms:modified xsi:type="dcterms:W3CDTF">2026-09-09T03:51:46Z</dcterms:modified>
  <cp:category/>
</cp:coreProperties>
</file>